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63" r:id="rId3"/>
    <p:sldId id="275" r:id="rId4"/>
    <p:sldId id="270" r:id="rId5"/>
    <p:sldId id="277" r:id="rId6"/>
    <p:sldId id="279" r:id="rId7"/>
    <p:sldId id="278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85BE"/>
    <a:srgbClr val="336600"/>
    <a:srgbClr val="FF6699"/>
    <a:srgbClr val="659B47"/>
    <a:srgbClr val="F26B21"/>
    <a:srgbClr val="B23E29"/>
    <a:srgbClr val="96499B"/>
    <a:srgbClr val="C42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362" y="-6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6A2624-69D9-4113-84EF-367262F0190B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B22695-753B-4501-9A63-6C9B9565A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422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Warna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tulisan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Wasis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Basa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disesuaikan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dgn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warna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teks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Wasis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Basa</a:t>
            </a:r>
            <a:r>
              <a:rPr lang="en-US" baseline="0" dirty="0" smtClean="0"/>
              <a:t> di Cover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B22695-753B-4501-9A63-6C9B9565AB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169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9506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404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689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999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83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23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59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1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49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48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028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11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2950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434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6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80" cy="5162550"/>
          </a:xfrm>
          <a:prstGeom prst="rect">
            <a:avLst/>
          </a:prstGeom>
        </p:spPr>
      </p:pic>
      <p:sp>
        <p:nvSpPr>
          <p:cNvPr id="9" name="テキスト プレースホルダー 11"/>
          <p:cNvSpPr txBox="1">
            <a:spLocks/>
          </p:cNvSpPr>
          <p:nvPr/>
        </p:nvSpPr>
        <p:spPr>
          <a:xfrm>
            <a:off x="3560313" y="2029378"/>
            <a:ext cx="5562599" cy="651845"/>
          </a:xfrm>
          <a:prstGeom prst="rect">
            <a:avLst/>
          </a:prstGeom>
        </p:spPr>
        <p:txBody>
          <a:bodyPr lIns="91438" tIns="45719" rIns="91438" bIns="45719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Wasis</a:t>
            </a:r>
            <a:r>
              <a:rPr lang="en-US" sz="3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Basa</a:t>
            </a:r>
            <a:endParaRPr lang="en-US" sz="3600" b="1" dirty="0" smtClean="0">
              <a:solidFill>
                <a:srgbClr val="B23E29"/>
              </a:solidFill>
              <a:latin typeface="+mj-lt"/>
              <a:cs typeface="Arial" pitchFamily="34" charset="0"/>
            </a:endParaRPr>
          </a:p>
          <a:p>
            <a:pPr marL="0" indent="0">
              <a:buNone/>
            </a:pP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Pelajaran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Bahasa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Jawa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</a:p>
          <a:p>
            <a:pPr marL="0" indent="0">
              <a:buNone/>
            </a:pP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Muatan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Lokal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Wajib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Jawa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Timur</a:t>
            </a:r>
            <a:endParaRPr lang="en-US" sz="1600" b="1" dirty="0">
              <a:solidFill>
                <a:srgbClr val="B23E29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4" name="直線コネクタ 9"/>
          <p:cNvCxnSpPr/>
          <p:nvPr/>
        </p:nvCxnSpPr>
        <p:spPr>
          <a:xfrm>
            <a:off x="4024023" y="3357755"/>
            <a:ext cx="4576597" cy="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5" name="タイトル 1"/>
          <p:cNvSpPr txBox="1">
            <a:spLocks/>
          </p:cNvSpPr>
          <p:nvPr/>
        </p:nvSpPr>
        <p:spPr>
          <a:xfrm>
            <a:off x="3775388" y="1560359"/>
            <a:ext cx="5073868" cy="469019"/>
          </a:xfrm>
          <a:prstGeom prst="rect">
            <a:avLst/>
          </a:prstGeom>
        </p:spPr>
        <p:txBody>
          <a:bodyPr lIns="91438" tIns="45719" rIns="91438" bIns="45719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326603" y="3413307"/>
            <a:ext cx="2116281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SD/MI </a:t>
            </a: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KELAS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Cube 15"/>
          <p:cNvSpPr/>
          <p:nvPr/>
        </p:nvSpPr>
        <p:spPr>
          <a:xfrm>
            <a:off x="1577304" y="1119804"/>
            <a:ext cx="2194610" cy="3138095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4171" tIns="107085" rIns="214171" bIns="107085"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936" y="1200150"/>
            <a:ext cx="2087663" cy="30577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936" y="1200150"/>
            <a:ext cx="2087663" cy="30577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02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099" y="749349"/>
            <a:ext cx="5358890" cy="4019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Group 32"/>
          <p:cNvGrpSpPr/>
          <p:nvPr/>
        </p:nvGrpSpPr>
        <p:grpSpPr>
          <a:xfrm>
            <a:off x="228600" y="226636"/>
            <a:ext cx="4495800" cy="1506913"/>
            <a:chOff x="821727" y="599235"/>
            <a:chExt cx="4495800" cy="1506913"/>
          </a:xfrm>
        </p:grpSpPr>
        <p:grpSp>
          <p:nvGrpSpPr>
            <p:cNvPr id="34" name="Group 33"/>
            <p:cNvGrpSpPr/>
            <p:nvPr/>
          </p:nvGrpSpPr>
          <p:grpSpPr>
            <a:xfrm>
              <a:off x="1410553" y="841500"/>
              <a:ext cx="3906974" cy="883650"/>
              <a:chOff x="1547607" y="3455591"/>
              <a:chExt cx="2726001" cy="511376"/>
            </a:xfrm>
          </p:grpSpPr>
          <p:sp>
            <p:nvSpPr>
              <p:cNvPr id="44" name="Parallelogram 43"/>
              <p:cNvSpPr/>
              <p:nvPr/>
            </p:nvSpPr>
            <p:spPr>
              <a:xfrm>
                <a:off x="1547607" y="3455591"/>
                <a:ext cx="2726001" cy="511376"/>
              </a:xfrm>
              <a:prstGeom prst="parallelogram">
                <a:avLst>
                  <a:gd name="adj" fmla="val 45313"/>
                </a:avLst>
              </a:prstGeom>
              <a:solidFill>
                <a:srgbClr val="FBAA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テキスト プレースホルダー 17"/>
              <p:cNvSpPr txBox="1">
                <a:spLocks/>
              </p:cNvSpPr>
              <p:nvPr/>
            </p:nvSpPr>
            <p:spPr>
              <a:xfrm>
                <a:off x="2268459" y="3470541"/>
                <a:ext cx="1792483" cy="412130"/>
              </a:xfrm>
              <a:prstGeom prst="rect">
                <a:avLst/>
              </a:prstGeom>
            </p:spPr>
            <p:txBody>
              <a:bodyPr vert="horz" lIns="48000" tIns="48000" rIns="48000" bIns="48000" rtlCol="0" anchor="ctr">
                <a:noAutofit/>
              </a:bodyPr>
              <a:lstStyle>
                <a:lvl1pPr marL="342900" indent="-342900" algn="l" defTabSz="1632753" rtl="0" eaLnBrk="1" latinLnBrk="0" hangingPunct="1">
                  <a:lnSpc>
                    <a:spcPct val="120000"/>
                  </a:lnSpc>
                  <a:spcBef>
                    <a:spcPts val="1200"/>
                  </a:spcBef>
                  <a:buClr>
                    <a:schemeClr val="accent5"/>
                  </a:buClr>
                  <a:buFont typeface="Wingdings" panose="05000000000000000000" pitchFamily="2" charset="2"/>
                  <a:buChar char="l"/>
                  <a:defRPr kumimoji="1" sz="20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1326612" indent="-510235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5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40941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4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857317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73693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490070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306446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122822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6939199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FFA513"/>
                  </a:buClr>
                  <a:buNone/>
                  <a:defRPr/>
                </a:pPr>
                <a:r>
                  <a:rPr lang="en-US" sz="3600" b="1" i="1" spc="38" dirty="0" err="1" smtClean="0">
                    <a:solidFill>
                      <a:srgbClr val="003300"/>
                    </a:solidFill>
                  </a:rPr>
                  <a:t>Teks</a:t>
                </a:r>
                <a:r>
                  <a:rPr lang="en-US" sz="3600" b="1" i="1" spc="38" dirty="0" smtClean="0">
                    <a:solidFill>
                      <a:srgbClr val="003300"/>
                    </a:solidFill>
                  </a:rPr>
                  <a:t> </a:t>
                </a:r>
                <a:r>
                  <a:rPr lang="en-US" sz="3600" b="1" i="1" spc="38" dirty="0" err="1" smtClean="0">
                    <a:solidFill>
                      <a:srgbClr val="003300"/>
                    </a:solidFill>
                  </a:rPr>
                  <a:t>Narasi</a:t>
                </a:r>
                <a:endParaRPr lang="nn-NO" sz="3300" b="1" i="1" dirty="0">
                  <a:solidFill>
                    <a:srgbClr val="003300"/>
                  </a:solidFill>
                </a:endParaRPr>
              </a:p>
            </p:txBody>
          </p:sp>
        </p:grpSp>
        <p:sp>
          <p:nvSpPr>
            <p:cNvPr id="42" name="Oval 41"/>
            <p:cNvSpPr/>
            <p:nvPr/>
          </p:nvSpPr>
          <p:spPr>
            <a:xfrm>
              <a:off x="821727" y="599235"/>
              <a:ext cx="1506910" cy="1506913"/>
            </a:xfrm>
            <a:prstGeom prst="ellipse">
              <a:avLst/>
            </a:prstGeom>
            <a:solidFill>
              <a:srgbClr val="005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67" dirty="0">
                <a:solidFill>
                  <a:srgbClr val="4F81BD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83032" y="659309"/>
            <a:ext cx="14695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spc="38" dirty="0" err="1" smtClean="0">
                <a:solidFill>
                  <a:schemeClr val="bg1"/>
                </a:solidFill>
              </a:rPr>
              <a:t>Wulangan</a:t>
            </a:r>
            <a:r>
              <a:rPr lang="en-US" sz="2200" b="1" spc="38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2200" b="1" spc="38" dirty="0" smtClean="0">
                <a:solidFill>
                  <a:schemeClr val="bg1"/>
                </a:solidFill>
              </a:rPr>
              <a:t>5</a:t>
            </a:r>
            <a:endParaRPr lang="id-ID" sz="2200" dirty="0">
              <a:solidFill>
                <a:schemeClr val="bg1"/>
              </a:solidFill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238053" y="1897960"/>
            <a:ext cx="3394657" cy="610116"/>
            <a:chOff x="385941" y="2551837"/>
            <a:chExt cx="3839431" cy="610116"/>
          </a:xfrm>
        </p:grpSpPr>
        <p:grpSp>
          <p:nvGrpSpPr>
            <p:cNvPr id="49" name="Group 48"/>
            <p:cNvGrpSpPr/>
            <p:nvPr/>
          </p:nvGrpSpPr>
          <p:grpSpPr>
            <a:xfrm>
              <a:off x="477575" y="2551837"/>
              <a:ext cx="3747797" cy="521492"/>
              <a:chOff x="298982" y="2086583"/>
              <a:chExt cx="2810848" cy="391119"/>
            </a:xfrm>
            <a:solidFill>
              <a:schemeClr val="accent4">
                <a:lumMod val="40000"/>
                <a:lumOff val="60000"/>
              </a:schemeClr>
            </a:solidFill>
          </p:grpSpPr>
          <p:sp>
            <p:nvSpPr>
              <p:cNvPr id="54" name="Rectangle 53"/>
              <p:cNvSpPr/>
              <p:nvPr/>
            </p:nvSpPr>
            <p:spPr>
              <a:xfrm>
                <a:off x="298982" y="2086966"/>
                <a:ext cx="2314860" cy="39073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Right Triangle 54"/>
              <p:cNvSpPr/>
              <p:nvPr/>
            </p:nvSpPr>
            <p:spPr>
              <a:xfrm flipV="1">
                <a:off x="2613841" y="2086583"/>
                <a:ext cx="495989" cy="372123"/>
              </a:xfrm>
              <a:prstGeom prst="rtTriangl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385941" y="2696359"/>
              <a:ext cx="3827683" cy="465594"/>
              <a:chOff x="298982" y="2086582"/>
              <a:chExt cx="2870762" cy="349195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298982" y="2086966"/>
                <a:ext cx="2383584" cy="34881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Right Triangle 52"/>
              <p:cNvSpPr/>
              <p:nvPr/>
            </p:nvSpPr>
            <p:spPr>
              <a:xfrm flipV="1">
                <a:off x="2673755" y="2086582"/>
                <a:ext cx="495989" cy="349102"/>
              </a:xfrm>
              <a:prstGeom prst="rtTriangl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520700" y="2692333"/>
              <a:ext cx="330190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 err="1">
                  <a:solidFill>
                    <a:prstClr val="white"/>
                  </a:solidFill>
                </a:rPr>
                <a:t>Tujuan</a:t>
              </a:r>
              <a:r>
                <a:rPr lang="en-US" sz="2200" b="1" dirty="0">
                  <a:solidFill>
                    <a:prstClr val="white"/>
                  </a:solidFill>
                </a:rPr>
                <a:t> </a:t>
              </a:r>
              <a:r>
                <a:rPr lang="en-US" sz="2200" b="1" dirty="0" err="1">
                  <a:solidFill>
                    <a:prstClr val="white"/>
                  </a:solidFill>
                </a:rPr>
                <a:t>Pembelajaran</a:t>
              </a:r>
              <a:endParaRPr lang="en-US" sz="22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228600" y="2518140"/>
            <a:ext cx="35524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prstClr val="black"/>
                </a:solidFill>
              </a:rPr>
              <a:t>Mendeskripsikan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teks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narasi</a:t>
            </a:r>
            <a:r>
              <a:rPr lang="en-US" sz="1200" dirty="0">
                <a:solidFill>
                  <a:prstClr val="black"/>
                </a:solidFill>
              </a:rPr>
              <a:t> yang </a:t>
            </a:r>
            <a:r>
              <a:rPr lang="en-US" sz="1200" dirty="0" err="1">
                <a:solidFill>
                  <a:prstClr val="black"/>
                </a:solidFill>
              </a:rPr>
              <a:t>dibaca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dengan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topik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diri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sendiri</a:t>
            </a:r>
            <a:r>
              <a:rPr lang="en-US" sz="1200" dirty="0">
                <a:solidFill>
                  <a:prstClr val="black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err="1" smtClean="0">
                <a:solidFill>
                  <a:prstClr val="black"/>
                </a:solidFill>
              </a:rPr>
              <a:t>Menceritakan</a:t>
            </a:r>
            <a:r>
              <a:rPr lang="en-US" sz="1200" dirty="0" smtClean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kembali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isi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teks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narasi</a:t>
            </a:r>
            <a:r>
              <a:rPr lang="en-US" sz="1200" dirty="0">
                <a:solidFill>
                  <a:prstClr val="black"/>
                </a:solidFill>
              </a:rPr>
              <a:t> yang </a:t>
            </a:r>
            <a:r>
              <a:rPr lang="en-US" sz="1200" dirty="0" err="1">
                <a:solidFill>
                  <a:prstClr val="black"/>
                </a:solidFill>
              </a:rPr>
              <a:t>dibacakan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atau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dibaca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</a:rPr>
              <a:t>dengan</a:t>
            </a:r>
            <a:r>
              <a:rPr lang="en-US" sz="1200" dirty="0" smtClean="0">
                <a:solidFill>
                  <a:prstClr val="black"/>
                </a:solidFill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</a:rPr>
              <a:t>topik</a:t>
            </a:r>
            <a:r>
              <a:rPr lang="en-US" sz="1200" dirty="0" smtClean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diri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sendiri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secara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lisan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dengan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200" dirty="0" err="1">
                <a:solidFill>
                  <a:prstClr val="black"/>
                </a:solidFill>
              </a:rPr>
              <a:t>bahasa</a:t>
            </a:r>
            <a:r>
              <a:rPr lang="en-US" sz="1200" dirty="0">
                <a:solidFill>
                  <a:prstClr val="black"/>
                </a:solidFill>
              </a:rPr>
              <a:t> yang </a:t>
            </a:r>
            <a:r>
              <a:rPr lang="en-US" sz="1200" dirty="0" err="1">
                <a:solidFill>
                  <a:prstClr val="black"/>
                </a:solidFill>
              </a:rPr>
              <a:t>sederhana</a:t>
            </a:r>
            <a:r>
              <a:rPr lang="en-US" sz="1200" dirty="0">
                <a:solidFill>
                  <a:prstClr val="black"/>
                </a:solidFill>
              </a:rPr>
              <a:t>.</a:t>
            </a:r>
            <a:endParaRPr lang="en-US" sz="1200" dirty="0">
              <a:solidFill>
                <a:prstClr val="black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20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10226" y="1098765"/>
            <a:ext cx="5847322" cy="3911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entagon 4"/>
          <p:cNvSpPr/>
          <p:nvPr/>
        </p:nvSpPr>
        <p:spPr>
          <a:xfrm>
            <a:off x="360946" y="438150"/>
            <a:ext cx="4287254" cy="660615"/>
          </a:xfrm>
          <a:prstGeom prst="homePlate">
            <a:avLst/>
          </a:prstGeom>
          <a:solidFill>
            <a:srgbClr val="F26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/>
              <a:t>A. </a:t>
            </a:r>
            <a:r>
              <a:rPr lang="nn-NO" sz="2800" b="1" dirty="0" smtClean="0"/>
              <a:t>Nyemak </a:t>
            </a:r>
            <a:r>
              <a:rPr lang="nn-NO" sz="2800" b="1" i="1" dirty="0" smtClean="0"/>
              <a:t>Isi Teks Narasi</a:t>
            </a:r>
            <a:endParaRPr lang="en-US" sz="2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60947" y="1276350"/>
            <a:ext cx="66494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chemeClr val="bg2">
                    <a:lumMod val="25000"/>
                  </a:schemeClr>
                </a:solidFill>
              </a:rPr>
              <a:t>Semaken</a:t>
            </a:r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bg2">
                    <a:lumMod val="25000"/>
                  </a:schemeClr>
                </a:solidFill>
              </a:rPr>
              <a:t>teks</a:t>
            </a:r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bg2">
                    <a:lumMod val="25000"/>
                  </a:schemeClr>
                </a:solidFill>
              </a:rPr>
              <a:t>narasi</a:t>
            </a:r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en-US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" y="3191530"/>
            <a:ext cx="3906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</a:rPr>
              <a:t>sing </a:t>
            </a:r>
            <a:r>
              <a:rPr lang="en-US" sz="2800" b="1" dirty="0" err="1">
                <a:solidFill>
                  <a:schemeClr val="bg2">
                    <a:lumMod val="25000"/>
                  </a:schemeClr>
                </a:solidFill>
              </a:rPr>
              <a:t>diwaos</a:t>
            </a:r>
            <a:r>
              <a:rPr lang="en-US" sz="2800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bg2">
                    <a:lumMod val="25000"/>
                  </a:schemeClr>
                </a:solidFill>
              </a:rPr>
              <a:t>gurumu</a:t>
            </a:r>
            <a:r>
              <a:rPr lang="en-US" sz="2800" b="1" dirty="0">
                <a:solidFill>
                  <a:schemeClr val="bg2">
                    <a:lumMod val="25000"/>
                  </a:schemeClr>
                </a:solidFill>
              </a:rPr>
              <a:t>.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EA3ED52B-5B4C-4FF9-A313-9380082D75CE}"/>
              </a:ext>
            </a:extLst>
          </p:cNvPr>
          <p:cNvGrpSpPr/>
          <p:nvPr/>
        </p:nvGrpSpPr>
        <p:grpSpPr>
          <a:xfrm>
            <a:off x="360948" y="1885950"/>
            <a:ext cx="3356190" cy="1328410"/>
            <a:chOff x="1960193" y="459877"/>
            <a:chExt cx="6671190" cy="632128"/>
          </a:xfrm>
        </p:grpSpPr>
        <p:sp>
          <p:nvSpPr>
            <p:cNvPr id="10" name="Rectangle: Rounded Corners 2">
              <a:extLst>
                <a:ext uri="{FF2B5EF4-FFF2-40B4-BE49-F238E27FC236}">
                  <a16:creationId xmlns="" xmlns:a16="http://schemas.microsoft.com/office/drawing/2014/main" id="{9CFC3164-AEF5-4B0C-86EB-BFD9522946B8}"/>
                </a:ext>
              </a:extLst>
            </p:cNvPr>
            <p:cNvSpPr/>
            <p:nvPr/>
          </p:nvSpPr>
          <p:spPr>
            <a:xfrm>
              <a:off x="1960193" y="471055"/>
              <a:ext cx="6671190" cy="570120"/>
            </a:xfrm>
            <a:prstGeom prst="roundRect">
              <a:avLst>
                <a:gd name="adj" fmla="val 0"/>
              </a:avLst>
            </a:prstGeom>
            <a:solidFill>
              <a:srgbClr val="E6F9B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5CD534DC-3F91-4A2D-A054-881A8813E822}"/>
                </a:ext>
              </a:extLst>
            </p:cNvPr>
            <p:cNvSpPr txBox="1"/>
            <p:nvPr/>
          </p:nvSpPr>
          <p:spPr>
            <a:xfrm>
              <a:off x="2047870" y="459877"/>
              <a:ext cx="6471930" cy="632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Banjir</a:t>
              </a:r>
              <a:r>
                <a:rPr lang="en-US" sz="3200" b="1" dirty="0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="1" dirty="0" err="1" smtClean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Bandhang</a:t>
              </a:r>
              <a:endParaRPr lang="en-US" sz="32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73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360946" y="361950"/>
            <a:ext cx="8249654" cy="609600"/>
          </a:xfrm>
          <a:prstGeom prst="homePlate">
            <a:avLst/>
          </a:prstGeom>
          <a:solidFill>
            <a:srgbClr val="F26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/>
              <a:t>B. </a:t>
            </a:r>
            <a:r>
              <a:rPr lang="sv-SE" sz="2800" b="1" dirty="0"/>
              <a:t>Nyritakake Isi Teks Narasi nganggo Basane Dhewe</a:t>
            </a:r>
            <a:endParaRPr lang="en-US" sz="2800" b="1" dirty="0"/>
          </a:p>
        </p:txBody>
      </p:sp>
      <p:pic>
        <p:nvPicPr>
          <p:cNvPr id="22" name="Picture 2" descr="F:\template\green-307835_128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88" y="1161047"/>
            <a:ext cx="5849354" cy="270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796088" y="1504950"/>
            <a:ext cx="5430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  <a:latin typeface="Myriad Pro" pitchFamily="34" charset="0"/>
              </a:rPr>
              <a:t>Tata </a:t>
            </a:r>
            <a:r>
              <a:rPr lang="en-US" sz="2400" b="1" i="1" dirty="0" err="1">
                <a:solidFill>
                  <a:schemeClr val="bg1"/>
                </a:solidFill>
                <a:latin typeface="Myriad Pro" pitchFamily="34" charset="0"/>
              </a:rPr>
              <a:t>cara</a:t>
            </a:r>
            <a:r>
              <a:rPr lang="en-US" sz="2400" b="1" i="1" dirty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Myriad Pro" pitchFamily="34" charset="0"/>
              </a:rPr>
              <a:t>ngringkes</a:t>
            </a:r>
            <a:r>
              <a:rPr lang="en-US" sz="2400" b="1" dirty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Myriad Pro" pitchFamily="34" charset="0"/>
              </a:rPr>
              <a:t>teks</a:t>
            </a:r>
            <a:r>
              <a:rPr lang="en-US" sz="2400" b="1" i="1" dirty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Myriad Pro" pitchFamily="34" charset="0"/>
              </a:rPr>
              <a:t>narasi</a:t>
            </a:r>
            <a:r>
              <a:rPr lang="en-US" sz="2400" b="1" dirty="0">
                <a:solidFill>
                  <a:schemeClr val="bg1"/>
                </a:solidFill>
                <a:latin typeface="Myriad Pro" pitchFamily="34" charset="0"/>
              </a:rPr>
              <a:t>: </a:t>
            </a:r>
            <a:endParaRPr lang="en-US" sz="24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96088" y="2006152"/>
            <a:ext cx="54302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Myriad Pro" pitchFamily="34" charset="0"/>
              </a:rPr>
              <a:t>a. </a:t>
            </a:r>
            <a:r>
              <a:rPr lang="en-US" sz="2000" dirty="0" err="1">
                <a:solidFill>
                  <a:schemeClr val="bg1"/>
                </a:solidFill>
                <a:latin typeface="Myriad Pro" pitchFamily="34" charset="0"/>
              </a:rPr>
              <a:t>Mangerteni</a:t>
            </a:r>
            <a:r>
              <a:rPr lang="en-US" sz="2000" dirty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yriad Pro" pitchFamily="34" charset="0"/>
              </a:rPr>
              <a:t>isine</a:t>
            </a:r>
            <a:r>
              <a:rPr lang="en-US" sz="2000" dirty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yriad Pro" pitchFamily="34" charset="0"/>
              </a:rPr>
              <a:t>teks</a:t>
            </a:r>
            <a:r>
              <a:rPr lang="en-US" sz="2000" dirty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narasi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.</a:t>
            </a:r>
            <a:endParaRPr lang="en-US" sz="2000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6088" y="2419350"/>
            <a:ext cx="54302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b.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Negesi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yriad Pro" pitchFamily="34" charset="0"/>
              </a:rPr>
              <a:t>tembung-tembung</a:t>
            </a:r>
            <a:r>
              <a:rPr lang="en-US" sz="2000" dirty="0">
                <a:solidFill>
                  <a:schemeClr val="bg1"/>
                </a:solidFill>
                <a:latin typeface="Myriad Pro" pitchFamily="34" charset="0"/>
              </a:rPr>
              <a:t> sing angel</a:t>
            </a:r>
            <a:endParaRPr lang="en-US" sz="2000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96088" y="2838448"/>
            <a:ext cx="54302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c.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Negesi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yriad Pro" pitchFamily="34" charset="0"/>
              </a:rPr>
              <a:t>tembung-tembung</a:t>
            </a:r>
            <a:r>
              <a:rPr lang="en-US" sz="2000" dirty="0">
                <a:solidFill>
                  <a:schemeClr val="bg1"/>
                </a:solidFill>
                <a:latin typeface="Myriad Pro" pitchFamily="34" charset="0"/>
              </a:rPr>
              <a:t> sing angel</a:t>
            </a:r>
            <a:endParaRPr lang="en-US" sz="2000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28" name="Picture 27" descr="E:\ELISA\PPT ESPS\ibu guru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71" t="6506" r="25594"/>
          <a:stretch>
            <a:fillRect/>
          </a:stretch>
        </p:blipFill>
        <p:spPr bwMode="auto">
          <a:xfrm>
            <a:off x="5562600" y="1641208"/>
            <a:ext cx="2450432" cy="4658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51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  <p:bldP spid="24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381000" y="438150"/>
            <a:ext cx="7848600" cy="838200"/>
          </a:xfrm>
          <a:prstGeom prst="homePlate">
            <a:avLst/>
          </a:prstGeom>
          <a:solidFill>
            <a:srgbClr val="F26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/>
              <a:t>C. </a:t>
            </a:r>
            <a:r>
              <a:rPr lang="en-US" sz="2800" b="1" dirty="0" err="1"/>
              <a:t>Micara</a:t>
            </a:r>
            <a:r>
              <a:rPr lang="en-US" sz="2800" b="1" dirty="0"/>
              <a:t> </a:t>
            </a:r>
            <a:r>
              <a:rPr lang="en-US" sz="2800" b="1" dirty="0" err="1"/>
              <a:t>kang</a:t>
            </a:r>
            <a:r>
              <a:rPr lang="en-US" sz="2800" b="1" dirty="0"/>
              <a:t> </a:t>
            </a:r>
            <a:r>
              <a:rPr lang="en-US" sz="2800" b="1" dirty="0" err="1"/>
              <a:t>Becik</a:t>
            </a:r>
            <a:r>
              <a:rPr lang="en-US" sz="2800" b="1" dirty="0"/>
              <a:t> </a:t>
            </a:r>
            <a:r>
              <a:rPr lang="en-US" sz="2800" b="1" dirty="0" err="1"/>
              <a:t>karo</a:t>
            </a:r>
            <a:r>
              <a:rPr lang="en-US" sz="2800" b="1" dirty="0"/>
              <a:t> </a:t>
            </a:r>
            <a:r>
              <a:rPr lang="en-US" sz="2800" b="1" dirty="0" err="1"/>
              <a:t>Anggota</a:t>
            </a:r>
            <a:r>
              <a:rPr lang="en-US" sz="2800" b="1" dirty="0"/>
              <a:t> </a:t>
            </a:r>
            <a:r>
              <a:rPr lang="en-US" sz="2800" b="1" dirty="0" err="1" smtClean="0"/>
              <a:t>Kulawarga</a:t>
            </a:r>
            <a:endParaRPr lang="en-US" sz="2800" b="1" dirty="0" smtClean="0"/>
          </a:p>
          <a:p>
            <a:r>
              <a:rPr lang="en-US" sz="2800" b="1" dirty="0" smtClean="0"/>
              <a:t>     </a:t>
            </a:r>
            <a:r>
              <a:rPr lang="en-US" sz="2800" b="1" dirty="0" err="1" smtClean="0"/>
              <a:t>lan</a:t>
            </a:r>
            <a:r>
              <a:rPr lang="en-US" sz="2800" b="1" dirty="0" smtClean="0"/>
              <a:t> </a:t>
            </a:r>
            <a:r>
              <a:rPr lang="en-US" sz="2800" b="1" dirty="0"/>
              <a:t>Wong sing </a:t>
            </a:r>
            <a:r>
              <a:rPr lang="en-US" sz="2800" b="1" dirty="0" err="1"/>
              <a:t>Tuwa</a:t>
            </a:r>
            <a:endParaRPr lang="en-US" sz="2800" b="1" dirty="0"/>
          </a:p>
        </p:txBody>
      </p:sp>
      <p:grpSp>
        <p:nvGrpSpPr>
          <p:cNvPr id="3" name="Group 2"/>
          <p:cNvGrpSpPr/>
          <p:nvPr/>
        </p:nvGrpSpPr>
        <p:grpSpPr>
          <a:xfrm flipH="1">
            <a:off x="4655020" y="1206500"/>
            <a:ext cx="3857625" cy="3346450"/>
            <a:chOff x="609600" y="499642"/>
            <a:chExt cx="3657600" cy="3454400"/>
          </a:xfrm>
        </p:grpSpPr>
        <p:pic>
          <p:nvPicPr>
            <p:cNvPr id="4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 flipH="1">
              <a:off x="609600" y="499642"/>
              <a:ext cx="3657600" cy="3454400"/>
            </a:xfrm>
            <a:prstGeom prst="rect">
              <a:avLst/>
            </a:prstGeom>
          </p:spPr>
        </p:pic>
        <p:sp>
          <p:nvSpPr>
            <p:cNvPr id="5" name="TextBox 6"/>
            <p:cNvSpPr txBox="1"/>
            <p:nvPr/>
          </p:nvSpPr>
          <p:spPr>
            <a:xfrm>
              <a:off x="669394" y="1210391"/>
              <a:ext cx="3098530" cy="158852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000" dirty="0" err="1">
                  <a:solidFill>
                    <a:srgbClr val="002060"/>
                  </a:solidFill>
                </a:rPr>
                <a:t>Nalika</a:t>
              </a:r>
              <a:r>
                <a:rPr lang="en-US" sz="2000" dirty="0">
                  <a:solidFill>
                    <a:srgbClr val="002060"/>
                  </a:solidFill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</a:rPr>
                <a:t>Leni</a:t>
              </a:r>
              <a:r>
                <a:rPr lang="en-US" sz="2000" dirty="0">
                  <a:solidFill>
                    <a:srgbClr val="002060"/>
                  </a:solidFill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</a:rPr>
                <a:t>didhawuhi</a:t>
              </a:r>
              <a:endParaRPr lang="en-US" sz="2000" dirty="0">
                <a:solidFill>
                  <a:srgbClr val="002060"/>
                </a:solidFill>
              </a:endParaRPr>
            </a:p>
            <a:p>
              <a:r>
                <a:rPr lang="en-US" sz="2000" dirty="0" err="1">
                  <a:solidFill>
                    <a:srgbClr val="002060"/>
                  </a:solidFill>
                </a:rPr>
                <a:t>nyilihi</a:t>
              </a:r>
              <a:r>
                <a:rPr lang="en-US" sz="2000" dirty="0">
                  <a:solidFill>
                    <a:srgbClr val="002060"/>
                  </a:solidFill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</a:rPr>
                <a:t>potelot</a:t>
              </a:r>
              <a:r>
                <a:rPr lang="en-US" sz="2000" dirty="0">
                  <a:solidFill>
                    <a:srgbClr val="002060"/>
                  </a:solidFill>
                </a:rPr>
                <a:t>.</a:t>
              </a:r>
            </a:p>
            <a:p>
              <a:r>
                <a:rPr lang="en-US" sz="2000" dirty="0" err="1">
                  <a:solidFill>
                    <a:srgbClr val="002060"/>
                  </a:solidFill>
                </a:rPr>
                <a:t>Leni</a:t>
              </a:r>
              <a:r>
                <a:rPr lang="en-US" sz="2000" dirty="0">
                  <a:solidFill>
                    <a:srgbClr val="002060"/>
                  </a:solidFill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</a:rPr>
                <a:t>ngucap</a:t>
              </a:r>
              <a:r>
                <a:rPr lang="en-US" sz="2000" dirty="0">
                  <a:solidFill>
                    <a:srgbClr val="002060"/>
                  </a:solidFill>
                </a:rPr>
                <a:t>: </a:t>
              </a:r>
              <a:r>
                <a:rPr lang="en-US" sz="2000" b="1" dirty="0" err="1">
                  <a:solidFill>
                    <a:srgbClr val="002060"/>
                  </a:solidFill>
                </a:rPr>
                <a:t>nyuwun</a:t>
              </a:r>
              <a:endParaRPr lang="en-US" sz="2000" b="1" dirty="0">
                <a:solidFill>
                  <a:srgbClr val="002060"/>
                </a:solidFill>
              </a:endParaRPr>
            </a:p>
            <a:p>
              <a:r>
                <a:rPr lang="en-US" sz="2000" b="1" dirty="0" err="1">
                  <a:solidFill>
                    <a:srgbClr val="002060"/>
                  </a:solidFill>
                </a:rPr>
                <a:t>pangapunten</a:t>
              </a:r>
              <a:r>
                <a:rPr lang="en-US" sz="2000" b="1" dirty="0">
                  <a:solidFill>
                    <a:srgbClr val="002060"/>
                  </a:solidFill>
                </a:rPr>
                <a:t>, </a:t>
              </a:r>
              <a:r>
                <a:rPr lang="en-US" sz="2000" b="1" dirty="0" err="1">
                  <a:solidFill>
                    <a:srgbClr val="002060"/>
                  </a:solidFill>
                </a:rPr>
                <a:t>kula</a:t>
              </a:r>
              <a:r>
                <a:rPr lang="en-US" sz="2000" b="1" dirty="0">
                  <a:solidFill>
                    <a:srgbClr val="002060"/>
                  </a:solidFill>
                </a:rPr>
                <a:t> </a:t>
              </a:r>
              <a:r>
                <a:rPr lang="en-US" sz="2000" b="1" dirty="0" err="1">
                  <a:solidFill>
                    <a:srgbClr val="002060"/>
                  </a:solidFill>
                </a:rPr>
                <a:t>boten</a:t>
              </a:r>
              <a:endParaRPr lang="en-US" sz="2000" b="1" dirty="0">
                <a:solidFill>
                  <a:srgbClr val="002060"/>
                </a:solidFill>
              </a:endParaRPr>
            </a:p>
            <a:p>
              <a:r>
                <a:rPr lang="en-US" sz="2000" b="1" dirty="0" err="1">
                  <a:solidFill>
                    <a:srgbClr val="002060"/>
                  </a:solidFill>
                </a:rPr>
                <a:t>gadhah</a:t>
              </a:r>
              <a:r>
                <a:rPr lang="en-US" sz="2000" b="1" dirty="0">
                  <a:solidFill>
                    <a:srgbClr val="002060"/>
                  </a:solidFill>
                </a:rPr>
                <a:t>, Bu.</a:t>
              </a:r>
              <a:endParaRPr lang="en-US" sz="2000" b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</p:grpSp>
      <p:pic>
        <p:nvPicPr>
          <p:cNvPr id="2050" name="Picture 2" descr="C:\Users\P1859\Downloads\Ibu meminta leni meminjamkan pensil untuk silv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20" y="1605776"/>
            <a:ext cx="4152900" cy="2914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914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02945"/>
            <a:ext cx="5181600" cy="4141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/>
        </p:nvGrpSpPr>
        <p:grpSpPr>
          <a:xfrm flipH="1">
            <a:off x="4700842" y="1047750"/>
            <a:ext cx="3857625" cy="3346450"/>
            <a:chOff x="609600" y="499642"/>
            <a:chExt cx="3657600" cy="3454400"/>
          </a:xfrm>
        </p:grpSpPr>
        <p:pic>
          <p:nvPicPr>
            <p:cNvPr id="4" name="Pictur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 flipH="1">
              <a:off x="609600" y="499642"/>
              <a:ext cx="3657600" cy="3454400"/>
            </a:xfrm>
            <a:prstGeom prst="rect">
              <a:avLst/>
            </a:prstGeom>
          </p:spPr>
        </p:pic>
        <p:sp>
          <p:nvSpPr>
            <p:cNvPr id="5" name="TextBox 6"/>
            <p:cNvSpPr txBox="1"/>
            <p:nvPr/>
          </p:nvSpPr>
          <p:spPr>
            <a:xfrm>
              <a:off x="1123519" y="1177084"/>
              <a:ext cx="2629764" cy="152498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2400" dirty="0" smtClean="0">
                  <a:solidFill>
                    <a:srgbClr val="002060"/>
                  </a:solidFill>
                </a:rPr>
                <a:t>Mas </a:t>
              </a:r>
              <a:r>
                <a:rPr lang="en-US" sz="2400" dirty="0" err="1" smtClean="0">
                  <a:solidFill>
                    <a:srgbClr val="002060"/>
                  </a:solidFill>
                </a:rPr>
                <a:t>Danar</a:t>
              </a:r>
              <a:r>
                <a:rPr lang="en-US" sz="2400" dirty="0" smtClean="0">
                  <a:solidFill>
                    <a:srgbClr val="00206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2060"/>
                  </a:solidFill>
                </a:rPr>
                <a:t>liwat</a:t>
              </a:r>
              <a:r>
                <a:rPr lang="en-US" sz="2400" dirty="0" smtClean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ing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ngarepe</a:t>
              </a:r>
              <a:r>
                <a:rPr lang="en-US" sz="2400" dirty="0">
                  <a:solidFill>
                    <a:srgbClr val="002060"/>
                  </a:solidFill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</a:rPr>
                <a:t>Simbah</a:t>
              </a:r>
              <a:r>
                <a:rPr lang="en-US" sz="2400" dirty="0">
                  <a:solidFill>
                    <a:srgbClr val="002060"/>
                  </a:solidFill>
                </a:rPr>
                <a:t>.</a:t>
              </a:r>
            </a:p>
            <a:p>
              <a:r>
                <a:rPr lang="en-US" sz="2400" dirty="0" smtClean="0">
                  <a:solidFill>
                    <a:srgbClr val="002060"/>
                  </a:solidFill>
                </a:rPr>
                <a:t>Mas </a:t>
              </a:r>
              <a:r>
                <a:rPr lang="en-US" sz="2400" dirty="0" err="1" smtClean="0">
                  <a:solidFill>
                    <a:srgbClr val="002060"/>
                  </a:solidFill>
                </a:rPr>
                <a:t>Danar</a:t>
              </a:r>
              <a:r>
                <a:rPr lang="en-US" sz="2400" dirty="0" smtClean="0">
                  <a:solidFill>
                    <a:srgbClr val="002060"/>
                  </a:solidFill>
                </a:rPr>
                <a:t> </a:t>
              </a:r>
              <a:r>
                <a:rPr lang="en-US" sz="2400" dirty="0" err="1" smtClean="0">
                  <a:solidFill>
                    <a:srgbClr val="002060"/>
                  </a:solidFill>
                </a:rPr>
                <a:t>ngucap</a:t>
              </a:r>
              <a:r>
                <a:rPr lang="en-US" sz="2400" dirty="0">
                  <a:solidFill>
                    <a:srgbClr val="002060"/>
                  </a:solidFill>
                </a:rPr>
                <a:t>: </a:t>
              </a:r>
              <a:r>
                <a:rPr lang="en-US" sz="2400" b="1" dirty="0" err="1">
                  <a:solidFill>
                    <a:srgbClr val="002060"/>
                  </a:solidFill>
                </a:rPr>
                <a:t>nuwun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sewu</a:t>
              </a:r>
              <a:r>
                <a:rPr lang="en-US" sz="2400" b="1" dirty="0">
                  <a:solidFill>
                    <a:srgbClr val="002060"/>
                  </a:solidFill>
                </a:rPr>
                <a:t>, </a:t>
              </a:r>
              <a:r>
                <a:rPr lang="en-US" sz="2400" b="1" dirty="0" err="1">
                  <a:solidFill>
                    <a:srgbClr val="002060"/>
                  </a:solidFill>
                </a:rPr>
                <a:t>Mbah</a:t>
              </a:r>
              <a:r>
                <a:rPr lang="en-US" sz="2400" b="1" dirty="0">
                  <a:solidFill>
                    <a:srgbClr val="002060"/>
                  </a:solidFill>
                </a:rPr>
                <a:t>.</a:t>
              </a:r>
              <a:endParaRPr lang="en-US" sz="2400" b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914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381000" y="438150"/>
            <a:ext cx="7848600" cy="609600"/>
          </a:xfrm>
          <a:prstGeom prst="homePlate">
            <a:avLst/>
          </a:prstGeom>
          <a:solidFill>
            <a:srgbClr val="F26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/>
              <a:t>D. </a:t>
            </a:r>
            <a:r>
              <a:rPr lang="nn-NO" sz="2800" b="1" dirty="0"/>
              <a:t>Nyritakake Kahanan nganggo Basa Krama</a:t>
            </a:r>
            <a:endParaRPr lang="en-US" sz="2800" b="1" dirty="0"/>
          </a:p>
        </p:txBody>
      </p:sp>
      <p:grpSp>
        <p:nvGrpSpPr>
          <p:cNvPr id="14" name="Group 13"/>
          <p:cNvGrpSpPr/>
          <p:nvPr/>
        </p:nvGrpSpPr>
        <p:grpSpPr>
          <a:xfrm>
            <a:off x="506501" y="1240671"/>
            <a:ext cx="7694524" cy="3045753"/>
            <a:chOff x="506501" y="1240671"/>
            <a:chExt cx="7694524" cy="3045753"/>
          </a:xfrm>
        </p:grpSpPr>
        <p:grpSp>
          <p:nvGrpSpPr>
            <p:cNvPr id="7" name="Group 2"/>
            <p:cNvGrpSpPr/>
            <p:nvPr/>
          </p:nvGrpSpPr>
          <p:grpSpPr>
            <a:xfrm>
              <a:off x="883539" y="1562274"/>
              <a:ext cx="7317486" cy="2724150"/>
              <a:chOff x="0" y="0"/>
              <a:chExt cx="7173121" cy="3384501"/>
            </a:xfrm>
            <a:solidFill>
              <a:schemeClr val="accent6">
                <a:lumMod val="60000"/>
                <a:lumOff val="40000"/>
              </a:schemeClr>
            </a:solidFill>
          </p:grpSpPr>
          <p:sp>
            <p:nvSpPr>
              <p:cNvPr id="8" name="Freeform 3"/>
              <p:cNvSpPr/>
              <p:nvPr/>
            </p:nvSpPr>
            <p:spPr>
              <a:xfrm>
                <a:off x="-9098" y="-6509"/>
                <a:ext cx="7187452" cy="3416554"/>
              </a:xfrm>
              <a:custGeom>
                <a:avLst/>
                <a:gdLst/>
                <a:ahLst/>
                <a:cxnLst/>
                <a:rect l="l" t="t" r="r" b="b"/>
                <a:pathLst>
                  <a:path w="7187452" h="3416554">
                    <a:moveTo>
                      <a:pt x="63030" y="2823001"/>
                    </a:moveTo>
                    <a:cubicBezTo>
                      <a:pt x="63030" y="2823001"/>
                      <a:pt x="0" y="2576437"/>
                      <a:pt x="10218" y="1214762"/>
                    </a:cubicBezTo>
                    <a:cubicBezTo>
                      <a:pt x="18651" y="990971"/>
                      <a:pt x="65033" y="645332"/>
                      <a:pt x="65033" y="645332"/>
                    </a:cubicBezTo>
                    <a:cubicBezTo>
                      <a:pt x="82233" y="502466"/>
                      <a:pt x="56685" y="337866"/>
                      <a:pt x="181385" y="223925"/>
                    </a:cubicBezTo>
                    <a:cubicBezTo>
                      <a:pt x="346794" y="72788"/>
                      <a:pt x="621643" y="0"/>
                      <a:pt x="6294378" y="6965"/>
                    </a:cubicBezTo>
                    <a:lnTo>
                      <a:pt x="6294379" y="6965"/>
                    </a:lnTo>
                    <a:cubicBezTo>
                      <a:pt x="6511126" y="16819"/>
                      <a:pt x="6715441" y="36481"/>
                      <a:pt x="6849630" y="101690"/>
                    </a:cubicBezTo>
                    <a:cubicBezTo>
                      <a:pt x="7105676" y="226120"/>
                      <a:pt x="7187451" y="459160"/>
                      <a:pt x="7181963" y="704684"/>
                    </a:cubicBezTo>
                    <a:cubicBezTo>
                      <a:pt x="7181963" y="704684"/>
                      <a:pt x="7138675" y="1013073"/>
                      <a:pt x="7146109" y="1248607"/>
                    </a:cubicBezTo>
                    <a:cubicBezTo>
                      <a:pt x="7153232" y="2564802"/>
                      <a:pt x="7160389" y="2760405"/>
                      <a:pt x="7160389" y="2760405"/>
                    </a:cubicBezTo>
                    <a:cubicBezTo>
                      <a:pt x="7143707" y="2976137"/>
                      <a:pt x="7029063" y="3186749"/>
                      <a:pt x="6832194" y="3298373"/>
                    </a:cubicBezTo>
                    <a:cubicBezTo>
                      <a:pt x="6681843" y="3383622"/>
                      <a:pt x="6483811" y="3398720"/>
                      <a:pt x="5151657" y="3387978"/>
                    </a:cubicBezTo>
                    <a:lnTo>
                      <a:pt x="5151587" y="3387978"/>
                    </a:lnTo>
                    <a:cubicBezTo>
                      <a:pt x="645952" y="3382701"/>
                      <a:pt x="384604" y="3416554"/>
                      <a:pt x="254278" y="3307397"/>
                    </a:cubicBezTo>
                    <a:cubicBezTo>
                      <a:pt x="145767" y="3216512"/>
                      <a:pt x="81795" y="3023200"/>
                      <a:pt x="63030" y="2823001"/>
                    </a:cubicBezTo>
                    <a:close/>
                  </a:path>
                </a:pathLst>
              </a:custGeom>
              <a:grpFill/>
            </p:spPr>
          </p:sp>
        </p:grpSp>
        <p:grpSp>
          <p:nvGrpSpPr>
            <p:cNvPr id="6" name="Group 5"/>
            <p:cNvGrpSpPr/>
            <p:nvPr/>
          </p:nvGrpSpPr>
          <p:grpSpPr>
            <a:xfrm>
              <a:off x="506501" y="1240671"/>
              <a:ext cx="4484631" cy="997735"/>
              <a:chOff x="506501" y="1240671"/>
              <a:chExt cx="4484631" cy="997735"/>
            </a:xfrm>
          </p:grpSpPr>
          <p:pic>
            <p:nvPicPr>
              <p:cNvPr id="10" name="Picture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rcRect/>
              <a:stretch>
                <a:fillRect/>
              </a:stretch>
            </p:blipFill>
            <p:spPr>
              <a:xfrm rot="239409">
                <a:off x="506501" y="1240671"/>
                <a:ext cx="4484631" cy="997735"/>
              </a:xfrm>
              <a:prstGeom prst="rect">
                <a:avLst/>
              </a:prstGeom>
            </p:spPr>
          </p:pic>
          <p:sp>
            <p:nvSpPr>
              <p:cNvPr id="13" name="TextBox 6"/>
              <p:cNvSpPr txBox="1"/>
              <p:nvPr/>
            </p:nvSpPr>
            <p:spPr>
              <a:xfrm flipH="1">
                <a:off x="565091" y="1510798"/>
                <a:ext cx="4311709" cy="43088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2800" b="1" dirty="0" err="1" smtClean="0">
                    <a:solidFill>
                      <a:schemeClr val="bg1"/>
                    </a:solidFill>
                    <a:latin typeface="Myriad Pro" pitchFamily="34" charset="0"/>
                  </a:rPr>
                  <a:t>Nulis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Myriad Pro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Myriad Pro" pitchFamily="34" charset="0"/>
                  </a:rPr>
                  <a:t>Crita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Myriad Pro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Myriad Pro" pitchFamily="34" charset="0"/>
                  </a:rPr>
                  <a:t>Pengalaman</a:t>
                </a:r>
                <a:endParaRPr lang="en-US" sz="2800" b="1" dirty="0">
                  <a:solidFill>
                    <a:schemeClr val="bg1"/>
                  </a:solidFill>
                  <a:latin typeface="Myriad Pro" pitchFamily="34" charset="0"/>
                </a:endParaRPr>
              </a:p>
            </p:txBody>
          </p:sp>
        </p:grpSp>
      </p:grpSp>
      <p:sp>
        <p:nvSpPr>
          <p:cNvPr id="15" name="TextBox 14"/>
          <p:cNvSpPr txBox="1"/>
          <p:nvPr/>
        </p:nvSpPr>
        <p:spPr>
          <a:xfrm>
            <a:off x="1295400" y="2393229"/>
            <a:ext cx="6477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2060"/>
                </a:solidFill>
                <a:latin typeface="Myriad Pro" pitchFamily="34" charset="0"/>
              </a:rPr>
              <a:t>Tulisen</a:t>
            </a:r>
            <a:r>
              <a:rPr lang="en-US" sz="2400" b="1" dirty="0" smtClean="0">
                <a:solidFill>
                  <a:srgbClr val="002060"/>
                </a:solidFill>
                <a:latin typeface="Myriad Pro" pitchFamily="34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Myriad Pro" pitchFamily="34" charset="0"/>
              </a:rPr>
              <a:t>crita</a:t>
            </a:r>
            <a:r>
              <a:rPr lang="en-US" sz="2400" b="1" dirty="0" smtClean="0">
                <a:solidFill>
                  <a:srgbClr val="002060"/>
                </a:solidFill>
                <a:latin typeface="Myriad Pro" pitchFamily="34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Myriad Pro" pitchFamily="34" charset="0"/>
              </a:rPr>
              <a:t>pengalamanmu</a:t>
            </a:r>
            <a:r>
              <a:rPr lang="en-US" sz="2400" b="1" dirty="0" smtClean="0">
                <a:solidFill>
                  <a:srgbClr val="002060"/>
                </a:solidFill>
                <a:latin typeface="Myriad Pro" pitchFamily="34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Myriad Pro" pitchFamily="34" charset="0"/>
              </a:rPr>
              <a:t>nganggo</a:t>
            </a:r>
            <a:r>
              <a:rPr lang="en-US" sz="2400" b="1" dirty="0" smtClean="0">
                <a:solidFill>
                  <a:srgbClr val="002060"/>
                </a:solidFill>
                <a:latin typeface="Myriad Pro" pitchFamily="34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Myriad Pro" pitchFamily="34" charset="0"/>
              </a:rPr>
              <a:t>basa</a:t>
            </a:r>
            <a:r>
              <a:rPr lang="en-US" sz="2400" b="1" dirty="0" smtClean="0">
                <a:solidFill>
                  <a:srgbClr val="002060"/>
                </a:solidFill>
                <a:latin typeface="Myriad Pro" pitchFamily="34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Myriad Pro" pitchFamily="34" charset="0"/>
              </a:rPr>
              <a:t>Jawa</a:t>
            </a:r>
            <a:r>
              <a:rPr lang="en-US" sz="2400" b="1" dirty="0" smtClean="0">
                <a:solidFill>
                  <a:srgbClr val="002060"/>
                </a:solidFill>
                <a:latin typeface="Myriad Pro" pitchFamily="34" charset="0"/>
              </a:rPr>
              <a:t> sing </a:t>
            </a:r>
            <a:r>
              <a:rPr lang="en-US" sz="2400" b="1" dirty="0" err="1" smtClean="0">
                <a:solidFill>
                  <a:srgbClr val="002060"/>
                </a:solidFill>
                <a:latin typeface="Myriad Pro" pitchFamily="34" charset="0"/>
              </a:rPr>
              <a:t>becik</a:t>
            </a:r>
            <a:r>
              <a:rPr lang="en-US" sz="2400" b="1" dirty="0" smtClean="0">
                <a:solidFill>
                  <a:srgbClr val="002060"/>
                </a:solidFill>
                <a:latin typeface="Myriad Pro" pitchFamily="34" charset="0"/>
              </a:rPr>
              <a:t>.</a:t>
            </a:r>
            <a:endParaRPr lang="en-US" sz="2400" b="1" dirty="0">
              <a:solidFill>
                <a:srgbClr val="002060"/>
              </a:solidFill>
              <a:latin typeface="Myriad Pro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95400" y="3229002"/>
            <a:ext cx="6477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2060"/>
                </a:solidFill>
                <a:latin typeface="Myriad Pro" pitchFamily="34" charset="0"/>
              </a:rPr>
              <a:t>Tulisen</a:t>
            </a:r>
            <a:r>
              <a:rPr lang="en-US" sz="2400" b="1" dirty="0" smtClean="0">
                <a:solidFill>
                  <a:srgbClr val="002060"/>
                </a:solidFill>
                <a:latin typeface="Myriad Pro" pitchFamily="34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Myriad Pro" pitchFamily="34" charset="0"/>
              </a:rPr>
              <a:t>crita</a:t>
            </a:r>
            <a:r>
              <a:rPr lang="en-US" sz="2400" b="1" dirty="0" smtClean="0">
                <a:solidFill>
                  <a:srgbClr val="002060"/>
                </a:solidFill>
                <a:latin typeface="Myriad Pro" pitchFamily="34" charset="0"/>
              </a:rPr>
              <a:t> sing </a:t>
            </a:r>
            <a:r>
              <a:rPr lang="en-US" sz="2400" b="1" dirty="0" err="1" smtClean="0">
                <a:solidFill>
                  <a:srgbClr val="002060"/>
                </a:solidFill>
                <a:latin typeface="Myriad Pro" pitchFamily="34" charset="0"/>
              </a:rPr>
              <a:t>apik</a:t>
            </a:r>
            <a:r>
              <a:rPr lang="en-US" sz="2400" b="1" dirty="0" smtClean="0">
                <a:solidFill>
                  <a:srgbClr val="002060"/>
                </a:solidFill>
                <a:latin typeface="Myriad Pro" pitchFamily="34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Myriad Pro" pitchFamily="34" charset="0"/>
              </a:rPr>
              <a:t>kanthi</a:t>
            </a:r>
            <a:r>
              <a:rPr lang="en-US" sz="2400" b="1" dirty="0" smtClean="0">
                <a:solidFill>
                  <a:srgbClr val="002060"/>
                </a:solidFill>
                <a:latin typeface="Myriad Pro" pitchFamily="34" charset="0"/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  <a:latin typeface="Myriad Pro" pitchFamily="34" charset="0"/>
              </a:rPr>
              <a:t>tulisan</a:t>
            </a:r>
            <a:r>
              <a:rPr lang="en-US" sz="2400" b="1" i="1" dirty="0" smtClean="0">
                <a:solidFill>
                  <a:srgbClr val="002060"/>
                </a:solidFill>
                <a:latin typeface="Myriad Pro" pitchFamily="34" charset="0"/>
              </a:rPr>
              <a:t> </a:t>
            </a:r>
            <a:r>
              <a:rPr lang="en-US" sz="2400" b="1" i="1" dirty="0" err="1" smtClean="0">
                <a:solidFill>
                  <a:srgbClr val="002060"/>
                </a:solidFill>
                <a:latin typeface="Myriad Pro" pitchFamily="34" charset="0"/>
              </a:rPr>
              <a:t>tangan</a:t>
            </a:r>
            <a:r>
              <a:rPr lang="en-US" sz="2400" b="1" i="1" dirty="0" smtClean="0">
                <a:solidFill>
                  <a:srgbClr val="002060"/>
                </a:solidFill>
                <a:latin typeface="Myriad Pro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Myriad Pro" pitchFamily="34" charset="0"/>
              </a:rPr>
              <a:t>sing </a:t>
            </a:r>
            <a:r>
              <a:rPr lang="en-US" sz="2400" b="1" dirty="0" err="1" smtClean="0">
                <a:solidFill>
                  <a:srgbClr val="002060"/>
                </a:solidFill>
                <a:latin typeface="Myriad Pro" pitchFamily="34" charset="0"/>
              </a:rPr>
              <a:t>apik</a:t>
            </a:r>
            <a:r>
              <a:rPr lang="en-US" sz="2400" b="1" dirty="0" smtClean="0">
                <a:solidFill>
                  <a:srgbClr val="002060"/>
                </a:solidFill>
                <a:latin typeface="Myriad Pro" pitchFamily="34" charset="0"/>
              </a:rPr>
              <a:t>. </a:t>
            </a:r>
            <a:endParaRPr lang="en-US" sz="2400" b="1" dirty="0">
              <a:solidFill>
                <a:srgbClr val="002060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8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959</TotalTime>
  <Words>190</Words>
  <Application>Microsoft Office PowerPoint</Application>
  <PresentationFormat>On-screen Show (16:9)</PresentationFormat>
  <Paragraphs>35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Rahma Damayanti Arif</cp:lastModifiedBy>
  <cp:revision>149</cp:revision>
  <dcterms:created xsi:type="dcterms:W3CDTF">2020-01-31T07:09:35Z</dcterms:created>
  <dcterms:modified xsi:type="dcterms:W3CDTF">2023-06-04T14:17:19Z</dcterms:modified>
</cp:coreProperties>
</file>